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0" r:id="rId3"/>
    <p:sldId id="262" r:id="rId4"/>
    <p:sldId id="286" r:id="rId5"/>
    <p:sldId id="291" r:id="rId6"/>
    <p:sldId id="292" r:id="rId7"/>
    <p:sldId id="293" r:id="rId8"/>
    <p:sldId id="294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44" autoAdjust="0"/>
    <p:restoredTop sz="94673" autoAdjust="0"/>
  </p:normalViewPr>
  <p:slideViewPr>
    <p:cSldViewPr>
      <p:cViewPr>
        <p:scale>
          <a:sx n="107" d="100"/>
          <a:sy n="107" d="100"/>
        </p:scale>
        <p:origin x="-7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28D97-5140-469A-B5E9-7C7976AD07B1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CBA4C-93FA-4519-BDF3-B817166426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57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C4E257-F25E-49B0-BEA7-2D93C5170247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C4814D-9574-4E4E-ABDD-87CBE8A67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563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87C4-2A68-47C2-9A0B-517555D2416B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02153-25E8-4483-A71A-1EBD435D60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165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87C4-2A68-47C2-9A0B-517555D2416B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02153-25E8-4483-A71A-1EBD435D60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331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87C4-2A68-47C2-9A0B-517555D2416B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02153-25E8-4483-A71A-1EBD435D60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129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87C4-2A68-47C2-9A0B-517555D2416B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02153-25E8-4483-A71A-1EBD435D60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125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87C4-2A68-47C2-9A0B-517555D2416B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02153-25E8-4483-A71A-1EBD435D60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230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87C4-2A68-47C2-9A0B-517555D2416B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02153-25E8-4483-A71A-1EBD435D60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393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87C4-2A68-47C2-9A0B-517555D2416B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02153-25E8-4483-A71A-1EBD435D60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04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87C4-2A68-47C2-9A0B-517555D2416B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02153-25E8-4483-A71A-1EBD435D60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2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87C4-2A68-47C2-9A0B-517555D2416B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02153-25E8-4483-A71A-1EBD435D60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59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87C4-2A68-47C2-9A0B-517555D2416B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02153-25E8-4483-A71A-1EBD435D60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885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87C4-2A68-47C2-9A0B-517555D2416B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02153-25E8-4483-A71A-1EBD435D60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585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</a:blip>
          <a:srcRect/>
          <a:stretch>
            <a:fillRect t="42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887C4-2A68-47C2-9A0B-517555D2416B}" type="datetimeFigureOut">
              <a:rPr lang="en-GB" smtClean="0"/>
              <a:t>19/07/2018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02153-25E8-4483-A71A-1EBD435D60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048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r>
              <a:rPr lang="en-GB" dirty="0" smtClean="0"/>
              <a:t>Extended Access</a:t>
            </a:r>
            <a:br>
              <a:rPr lang="en-GB" dirty="0" smtClean="0"/>
            </a:br>
            <a:r>
              <a:rPr lang="en-GB" dirty="0" err="1" smtClean="0"/>
              <a:t>Dronfield</a:t>
            </a:r>
            <a:r>
              <a:rPr lang="en-GB" dirty="0" smtClean="0"/>
              <a:t>-Eckington-</a:t>
            </a:r>
            <a:r>
              <a:rPr lang="en-GB" dirty="0" err="1" smtClean="0"/>
              <a:t>Killamarsh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636912"/>
            <a:ext cx="6400800" cy="175260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1</a:t>
            </a:r>
            <a:r>
              <a:rPr lang="en-GB" sz="2800" baseline="30000" dirty="0" smtClean="0"/>
              <a:t>st</a:t>
            </a:r>
            <a:r>
              <a:rPr lang="en-GB" sz="2800" dirty="0" smtClean="0"/>
              <a:t> September 2018 to 31</a:t>
            </a:r>
            <a:r>
              <a:rPr lang="en-GB" sz="2800" baseline="30000" dirty="0" smtClean="0"/>
              <a:t>st</a:t>
            </a:r>
            <a:r>
              <a:rPr lang="en-GB" sz="2800" dirty="0" smtClean="0"/>
              <a:t> March 2020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05724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What is the capacity requirement?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12568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GB" dirty="0" smtClean="0"/>
              <a:t>Increased hours of access:</a:t>
            </a:r>
          </a:p>
          <a:p>
            <a:pPr lvl="1"/>
            <a:r>
              <a:rPr lang="en-GB" dirty="0" smtClean="0"/>
              <a:t>6:30pm to 8:00pm Mon to Fri</a:t>
            </a:r>
          </a:p>
          <a:p>
            <a:pPr lvl="1"/>
            <a:r>
              <a:rPr lang="en-GB" dirty="0" smtClean="0"/>
              <a:t>3 hours per day Sat &amp; </a:t>
            </a:r>
            <a:r>
              <a:rPr lang="en-GB" dirty="0" smtClean="0"/>
              <a:t>Sun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That’s 13.5hrs per week</a:t>
            </a:r>
            <a:endParaRPr lang="en-GB" dirty="0" smtClean="0">
              <a:solidFill>
                <a:srgbClr val="FF0000"/>
              </a:solidFill>
            </a:endParaRPr>
          </a:p>
          <a:p>
            <a:pPr lvl="1"/>
            <a:r>
              <a:rPr lang="en-GB" dirty="0" smtClean="0"/>
              <a:t>Bank holidays</a:t>
            </a:r>
          </a:p>
          <a:p>
            <a:pPr marL="457200" lvl="1" indent="0">
              <a:buNone/>
            </a:pPr>
            <a:endParaRPr lang="en-GB" dirty="0" smtClean="0"/>
          </a:p>
          <a:p>
            <a:pPr marL="514350" indent="-514350">
              <a:buFont typeface="+mj-lt"/>
              <a:buAutoNum type="alphaUcPeriod"/>
            </a:pPr>
            <a:r>
              <a:rPr lang="en-GB" dirty="0" smtClean="0"/>
              <a:t>30 minutes of increased capacity per week per 1000 patients</a:t>
            </a:r>
            <a:r>
              <a:rPr lang="en-GB" dirty="0" smtClean="0"/>
              <a:t>.</a:t>
            </a:r>
          </a:p>
          <a:p>
            <a:pPr lvl="1"/>
            <a:r>
              <a:rPr lang="en-GB" sz="2900" dirty="0">
                <a:solidFill>
                  <a:srgbClr val="FF0000"/>
                </a:solidFill>
              </a:rPr>
              <a:t>That’s </a:t>
            </a:r>
            <a:r>
              <a:rPr lang="en-GB" sz="2900" dirty="0" smtClean="0">
                <a:solidFill>
                  <a:srgbClr val="FF0000"/>
                </a:solidFill>
              </a:rPr>
              <a:t>20.75 hrs </a:t>
            </a:r>
            <a:r>
              <a:rPr lang="en-GB" sz="2900" dirty="0">
                <a:solidFill>
                  <a:srgbClr val="FF0000"/>
                </a:solidFill>
              </a:rPr>
              <a:t>per week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/>
              <a:t>Once we have covered the required additional opening hours (requirement A), any remaining requirement can be achieved by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endParaRPr lang="en-GB" dirty="0"/>
          </a:p>
          <a:p>
            <a:pPr lvl="1"/>
            <a:r>
              <a:rPr lang="en-GB" dirty="0"/>
              <a:t>Adding a 2</a:t>
            </a:r>
            <a:r>
              <a:rPr lang="en-GB" baseline="30000" dirty="0"/>
              <a:t>nd</a:t>
            </a:r>
            <a:r>
              <a:rPr lang="en-GB" dirty="0"/>
              <a:t> clinician during the extended access time period (e.g. 2 clinicians 6:30pm to 8:00pm)</a:t>
            </a:r>
          </a:p>
          <a:p>
            <a:pPr lvl="1"/>
            <a:r>
              <a:rPr lang="en-GB" dirty="0"/>
              <a:t>Extending the extended access session into core hours (e.g. 1 clinician 5:00pm to 8:00pm</a:t>
            </a:r>
            <a:r>
              <a:rPr lang="en-GB" dirty="0" smtClean="0"/>
              <a:t>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9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Appointments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Standard appointment length is 15 minutes.</a:t>
            </a:r>
          </a:p>
          <a:p>
            <a:r>
              <a:rPr lang="en-GB" dirty="0" smtClean="0"/>
              <a:t>Appointments </a:t>
            </a:r>
            <a:r>
              <a:rPr lang="en-GB" dirty="0" smtClean="0"/>
              <a:t>have to be advertised to patients and directly bookable by patients or practice staff</a:t>
            </a:r>
            <a:r>
              <a:rPr lang="en-GB" dirty="0" smtClean="0"/>
              <a:t>.</a:t>
            </a:r>
          </a:p>
          <a:p>
            <a:r>
              <a:rPr lang="en-GB" dirty="0" smtClean="0"/>
              <a:t>Appointments are bookable via the patient’s own practice only.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08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How many appointments will we provide per week for each practice?</a:t>
            </a:r>
            <a:br>
              <a:rPr lang="en-GB" dirty="0"/>
            </a:b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737786"/>
              </p:ext>
            </p:extLst>
          </p:nvPr>
        </p:nvGraphicFramePr>
        <p:xfrm>
          <a:off x="971600" y="1844822"/>
          <a:ext cx="7056784" cy="3629210"/>
        </p:xfrm>
        <a:graphic>
          <a:graphicData uri="http://schemas.openxmlformats.org/drawingml/2006/table">
            <a:tbl>
              <a:tblPr/>
              <a:tblGrid>
                <a:gridCol w="3168352"/>
                <a:gridCol w="936104"/>
                <a:gridCol w="1008112"/>
                <a:gridCol w="1944216"/>
              </a:tblGrid>
              <a:tr h="489654"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List Size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Capacity Requirement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4444"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hours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effectLst/>
                          <a:latin typeface="Arial"/>
                        </a:rPr>
                        <a:t>appointments    </a:t>
                      </a:r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(15m)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085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Dronfield Medical Practice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10013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5.01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085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Killamarsh Medical Practice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9108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4.55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085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Oakhill Medical Practice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4755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2.38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085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Stubley Medical Centre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4901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2.45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085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The Valleys Medical Partnership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12599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6.30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852"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41376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20.69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83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4959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How many appointments will we provide per </a:t>
            </a:r>
            <a:r>
              <a:rPr lang="en-GB" dirty="0" smtClean="0"/>
              <a:t>session for </a:t>
            </a:r>
            <a:r>
              <a:rPr lang="en-GB" dirty="0"/>
              <a:t>each practice?</a:t>
            </a:r>
            <a:br>
              <a:rPr lang="en-GB" dirty="0"/>
            </a:b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945243"/>
              </p:ext>
            </p:extLst>
          </p:nvPr>
        </p:nvGraphicFramePr>
        <p:xfrm>
          <a:off x="539552" y="1844824"/>
          <a:ext cx="8064897" cy="3920440"/>
        </p:xfrm>
        <a:graphic>
          <a:graphicData uri="http://schemas.openxmlformats.org/drawingml/2006/table">
            <a:tbl>
              <a:tblPr/>
              <a:tblGrid>
                <a:gridCol w="1176717"/>
                <a:gridCol w="744668"/>
                <a:gridCol w="744668"/>
                <a:gridCol w="744668"/>
                <a:gridCol w="744668"/>
                <a:gridCol w="744668"/>
                <a:gridCol w="791210"/>
                <a:gridCol w="791210"/>
                <a:gridCol w="791210"/>
                <a:gridCol w="791210"/>
              </a:tblGrid>
              <a:tr h="392044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Day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Mon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Tue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Wed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Thu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Fri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Sat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Sat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Sun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2044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 smtClean="0">
                          <a:effectLst/>
                          <a:latin typeface="Arial"/>
                        </a:rPr>
                        <a:t>Time</a:t>
                      </a:r>
                      <a:endParaRPr lang="en-GB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effectLst/>
                          <a:latin typeface="Arial"/>
                        </a:rPr>
                        <a:t>18:00 to 20:00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effectLst/>
                          <a:latin typeface="Arial"/>
                        </a:rPr>
                        <a:t>17:00 to 20:00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effectLst/>
                          <a:latin typeface="Arial"/>
                        </a:rPr>
                        <a:t>18:00 to 20:00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effectLst/>
                          <a:latin typeface="Arial"/>
                        </a:rPr>
                        <a:t>17:00 to 20:00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effectLst/>
                          <a:latin typeface="Arial"/>
                        </a:rPr>
                        <a:t>18:00 to 20:00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effectLst/>
                          <a:latin typeface="Arial"/>
                        </a:rPr>
                        <a:t>08:00 to 11:00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effectLst/>
                          <a:latin typeface="Arial"/>
                        </a:rPr>
                        <a:t>08:00 to 11:00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effectLst/>
                          <a:latin typeface="Arial"/>
                        </a:rPr>
                        <a:t>08:00 to 11:00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2044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Clinician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GP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ANP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GP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ANP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GP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ANP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GP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GP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2044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Location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MV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GV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GV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MV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GV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GV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GV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MV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2044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The Valleys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26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2044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Dronfield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2044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Stubley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2044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Oakhill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2044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Killamarsh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2044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1587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Administration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Each session will be supported by a receptionist. These roles have all been filled by staff employed by The Valleys Medical Partnership.</a:t>
            </a:r>
          </a:p>
        </p:txBody>
      </p:sp>
    </p:spTree>
    <p:extLst>
      <p:ext uri="{BB962C8B-B14F-4D97-AF65-F5344CB8AC3E}">
        <p14:creationId xmlns:p14="http://schemas.microsoft.com/office/powerpoint/2010/main" val="3855008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practice will be closed other than for patients with extended access appointments.</a:t>
            </a:r>
          </a:p>
          <a:p>
            <a:r>
              <a:rPr lang="en-GB" dirty="0" smtClean="0"/>
              <a:t>Extended access patients will be able to contact the practice by phone if required (specific option on phone system during extended access period).</a:t>
            </a:r>
          </a:p>
          <a:p>
            <a:r>
              <a:rPr lang="en-GB" dirty="0" smtClean="0"/>
              <a:t>Access to the building will be via intercom &amp; remote release door.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103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Sharing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 Valleys Medical Partnership clinicians will have access to the full patient record for those patients who have booked an appointment for an extended access session.</a:t>
            </a:r>
          </a:p>
          <a:p>
            <a:r>
              <a:rPr lang="en-GB" dirty="0" smtClean="0"/>
              <a:t>They are unable to see any patients that have not booked an appointment through their own practice or where they cannot view the full medical record (this is a requirement of the service specification).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8279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2790</TotalTime>
  <Words>470</Words>
  <Application>Microsoft Office PowerPoint</Application>
  <PresentationFormat>On-screen Show (4:3)</PresentationFormat>
  <Paragraphs>155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Extended Access Dronfield-Eckington-Killamarsh</vt:lpstr>
      <vt:lpstr>What is the capacity requirement?</vt:lpstr>
      <vt:lpstr>Appointments</vt:lpstr>
      <vt:lpstr>How many appointments will we provide per week for each practice? </vt:lpstr>
      <vt:lpstr>How many appointments will we provide per session for each practice? </vt:lpstr>
      <vt:lpstr>Administration</vt:lpstr>
      <vt:lpstr>Access</vt:lpstr>
      <vt:lpstr>Data Sharing</vt:lpstr>
    </vt:vector>
  </TitlesOfParts>
  <Company>NHS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Stuart Tilley</dc:creator>
  <cp:lastModifiedBy>Stuart Tilley</cp:lastModifiedBy>
  <cp:revision>114</cp:revision>
  <cp:lastPrinted>2017-01-26T10:45:58Z</cp:lastPrinted>
  <dcterms:created xsi:type="dcterms:W3CDTF">2016-12-19T16:04:14Z</dcterms:created>
  <dcterms:modified xsi:type="dcterms:W3CDTF">2018-07-19T07:47:20Z</dcterms:modified>
</cp:coreProperties>
</file>